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67" r:id="rId4"/>
    <p:sldId id="259" r:id="rId5"/>
    <p:sldId id="268" r:id="rId6"/>
    <p:sldId id="260" r:id="rId7"/>
    <p:sldId id="258" r:id="rId8"/>
    <p:sldId id="262" r:id="rId9"/>
    <p:sldId id="263" r:id="rId10"/>
    <p:sldId id="261" r:id="rId11"/>
    <p:sldId id="265" r:id="rId12"/>
    <p:sldId id="266" r:id="rId13"/>
    <p:sldId id="264" r:id="rId14"/>
    <p:sldId id="269" r:id="rId15"/>
    <p:sldId id="270"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35"/>
    <p:restoredTop sz="76230"/>
  </p:normalViewPr>
  <p:slideViewPr>
    <p:cSldViewPr snapToGrid="0" snapToObjects="1">
      <p:cViewPr varScale="1">
        <p:scale>
          <a:sx n="113" d="100"/>
          <a:sy n="113" d="100"/>
        </p:scale>
        <p:origin x="116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94EB6B-EF14-904D-AF88-8D522F4DFF38}" type="datetimeFigureOut">
              <a:rPr lang="en-US" smtClean="0"/>
              <a:t>12/6/17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76CE11-C1F6-1041-9AF2-B8B0E0AA8FAB}" type="slidenum">
              <a:rPr lang="en-US" smtClean="0"/>
              <a:t>‹#›</a:t>
            </a:fld>
            <a:endParaRPr lang="en-US"/>
          </a:p>
        </p:txBody>
      </p:sp>
    </p:spTree>
    <p:extLst>
      <p:ext uri="{BB962C8B-B14F-4D97-AF65-F5344CB8AC3E}">
        <p14:creationId xmlns:p14="http://schemas.microsoft.com/office/powerpoint/2010/main" val="5352192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Team Members: I</a:t>
            </a:r>
          </a:p>
          <a:p>
            <a:endParaRPr lang="en-US" dirty="0" smtClean="0"/>
          </a:p>
          <a:p>
            <a:r>
              <a:rPr lang="en-US" dirty="0" smtClean="0"/>
              <a:t>Confirm you have turned in your project documents (emailed them to me): yes</a:t>
            </a:r>
          </a:p>
          <a:p>
            <a:endParaRPr lang="en-US" dirty="0" smtClean="0"/>
          </a:p>
          <a:p>
            <a:r>
              <a:rPr lang="en-US" dirty="0" smtClean="0"/>
              <a:t>Project Description: </a:t>
            </a:r>
            <a:r>
              <a:rPr lang="en-US" sz="1200" b="0" i="0" kern="1200" dirty="0" smtClean="0">
                <a:solidFill>
                  <a:schemeClr val="tx1"/>
                </a:solidFill>
                <a:effectLst/>
                <a:latin typeface="+mn-lt"/>
                <a:ea typeface="+mn-ea"/>
                <a:cs typeface="+mn-cs"/>
              </a:rPr>
              <a:t>In this project, leading and lagging financial technical indicators typically used for stock assets were applied to cryptocurrency Bitcoin historical close price to determine trading strategy. Trading strategy was then used to buy, sell, and hold asset and the results were compared to a buy and hold strategy. The new labeled trading strategy data set was then learned by a stochastic gradient boosting algorithm, </a:t>
            </a:r>
            <a:r>
              <a:rPr lang="en-US" dirty="0" err="1" smtClean="0"/>
              <a:t>XGBoost</a:t>
            </a:r>
            <a:r>
              <a:rPr lang="en-US" sz="1200" b="0" i="0" kern="1200" dirty="0" smtClean="0">
                <a:solidFill>
                  <a:schemeClr val="tx1"/>
                </a:solidFill>
                <a:effectLst/>
                <a:latin typeface="+mn-lt"/>
                <a:ea typeface="+mn-ea"/>
                <a:cs typeface="+mn-cs"/>
              </a:rPr>
              <a:t>. Accuracy, feature importance, and a plot of a single decision tree are provided as well.</a:t>
            </a:r>
            <a:endParaRPr lang="en-US" dirty="0" smtClean="0"/>
          </a:p>
          <a:p>
            <a:r>
              <a:rPr lang="en-US" dirty="0" smtClean="0"/>
              <a:t>•	Expected audience: cryptocurrency</a:t>
            </a:r>
            <a:r>
              <a:rPr lang="en-US" baseline="0" dirty="0" smtClean="0"/>
              <a:t> investors</a:t>
            </a:r>
            <a:endParaRPr lang="en-US" dirty="0" smtClean="0"/>
          </a:p>
          <a:p>
            <a:r>
              <a:rPr lang="en-US" dirty="0" smtClean="0"/>
              <a:t>•	What you are trying to solve/analyze: predict favorable</a:t>
            </a:r>
            <a:r>
              <a:rPr lang="en-US" baseline="0" dirty="0" smtClean="0"/>
              <a:t> buying and selling conditions</a:t>
            </a:r>
            <a:endParaRPr lang="en-US" dirty="0" smtClean="0"/>
          </a:p>
          <a:p>
            <a:r>
              <a:rPr lang="en-US" dirty="0" smtClean="0"/>
              <a:t>•	What models you used: 2hr and daily bitcoin</a:t>
            </a:r>
            <a:r>
              <a:rPr lang="en-US" baseline="0" dirty="0" smtClean="0"/>
              <a:t> closing price </a:t>
            </a:r>
            <a:r>
              <a:rPr lang="en-US" baseline="0" dirty="0" err="1" smtClean="0"/>
              <a:t>coinbase</a:t>
            </a:r>
            <a:r>
              <a:rPr lang="en-US" baseline="0" dirty="0" smtClean="0"/>
              <a:t> dataset</a:t>
            </a:r>
            <a:endParaRPr lang="en-US" dirty="0" smtClean="0"/>
          </a:p>
          <a:p>
            <a:r>
              <a:rPr lang="en-US" dirty="0" smtClean="0"/>
              <a:t>•	How you will measure success/compare models: accuracy</a:t>
            </a:r>
          </a:p>
          <a:p>
            <a:endParaRPr lang="en-US" dirty="0" smtClean="0"/>
          </a:p>
          <a:p>
            <a:r>
              <a:rPr lang="en-US" dirty="0" smtClean="0"/>
              <a:t>Walk through of results – Presentation</a:t>
            </a:r>
          </a:p>
          <a:p>
            <a:r>
              <a:rPr lang="en-US" dirty="0" smtClean="0"/>
              <a:t>•	Make sure you finish with what you personally learned from doing this project</a:t>
            </a:r>
            <a:endParaRPr lang="en-US" dirty="0"/>
          </a:p>
        </p:txBody>
      </p:sp>
      <p:sp>
        <p:nvSpPr>
          <p:cNvPr id="4" name="Slide Number Placeholder 3"/>
          <p:cNvSpPr>
            <a:spLocks noGrp="1"/>
          </p:cNvSpPr>
          <p:nvPr>
            <p:ph type="sldNum" sz="quarter" idx="10"/>
          </p:nvPr>
        </p:nvSpPr>
        <p:spPr/>
        <p:txBody>
          <a:bodyPr/>
          <a:lstStyle/>
          <a:p>
            <a:fld id="{8A76CE11-C1F6-1041-9AF2-B8B0E0AA8FAB}" type="slidenum">
              <a:rPr lang="en-US" smtClean="0"/>
              <a:t>1</a:t>
            </a:fld>
            <a:endParaRPr lang="en-US"/>
          </a:p>
        </p:txBody>
      </p:sp>
    </p:spTree>
    <p:extLst>
      <p:ext uri="{BB962C8B-B14F-4D97-AF65-F5344CB8AC3E}">
        <p14:creationId xmlns:p14="http://schemas.microsoft.com/office/powerpoint/2010/main" val="1836687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12/6/17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12/6/17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12/6/17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12/6/17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12/6/17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12/6/17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12/6/17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12/6/17</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12/6/17</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tiff"/><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Automated trading strategy</a:t>
            </a:r>
            <a:endParaRPr lang="en-US" dirty="0"/>
          </a:p>
        </p:txBody>
      </p:sp>
      <p:sp>
        <p:nvSpPr>
          <p:cNvPr id="3" name="Subtitle 2"/>
          <p:cNvSpPr>
            <a:spLocks noGrp="1"/>
          </p:cNvSpPr>
          <p:nvPr>
            <p:ph type="subTitle" idx="1"/>
          </p:nvPr>
        </p:nvSpPr>
        <p:spPr/>
        <p:txBody>
          <a:bodyPr/>
          <a:lstStyle/>
          <a:p>
            <a:r>
              <a:rPr lang="en-US" dirty="0" smtClean="0"/>
              <a:t>MSDS 8310 Project 2</a:t>
            </a:r>
          </a:p>
          <a:p>
            <a:r>
              <a:rPr lang="en-US" dirty="0" smtClean="0"/>
              <a:t>Fall 2017</a:t>
            </a:r>
          </a:p>
          <a:p>
            <a:r>
              <a:rPr lang="en-US" dirty="0"/>
              <a:t>Matt </a:t>
            </a:r>
            <a:r>
              <a:rPr lang="en-US" dirty="0" smtClean="0"/>
              <a:t>Baldree</a:t>
            </a:r>
            <a:endParaRPr lang="en-US" dirty="0"/>
          </a:p>
        </p:txBody>
      </p:sp>
    </p:spTree>
    <p:extLst>
      <p:ext uri="{BB962C8B-B14F-4D97-AF65-F5344CB8AC3E}">
        <p14:creationId xmlns:p14="http://schemas.microsoft.com/office/powerpoint/2010/main" val="5218309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Learn signals with stochastic gradient boost algorithm (</a:t>
            </a:r>
            <a:r>
              <a:rPr lang="en-US" dirty="0" err="1" smtClean="0"/>
              <a:t>xgboost</a:t>
            </a:r>
            <a:r>
              <a:rPr lang="en-US" dirty="0" smtClean="0"/>
              <a:t>)</a:t>
            </a:r>
            <a:endParaRPr lang="en-US" dirty="0"/>
          </a:p>
        </p:txBody>
      </p:sp>
      <p:pic>
        <p:nvPicPr>
          <p:cNvPr id="5" name="Picture 4"/>
          <p:cNvPicPr>
            <a:picLocks noChangeAspect="1"/>
          </p:cNvPicPr>
          <p:nvPr/>
        </p:nvPicPr>
        <p:blipFill>
          <a:blip r:embed="rId2"/>
          <a:stretch>
            <a:fillRect/>
          </a:stretch>
        </p:blipFill>
        <p:spPr>
          <a:xfrm>
            <a:off x="957346" y="2933700"/>
            <a:ext cx="3263900" cy="1168400"/>
          </a:xfrm>
          <a:prstGeom prst="rect">
            <a:avLst/>
          </a:prstGeom>
        </p:spPr>
      </p:pic>
      <p:pic>
        <p:nvPicPr>
          <p:cNvPr id="6" name="Picture 5"/>
          <p:cNvPicPr>
            <a:picLocks noChangeAspect="1"/>
          </p:cNvPicPr>
          <p:nvPr/>
        </p:nvPicPr>
        <p:blipFill>
          <a:blip r:embed="rId3"/>
          <a:stretch>
            <a:fillRect/>
          </a:stretch>
        </p:blipFill>
        <p:spPr>
          <a:xfrm>
            <a:off x="957346" y="4888832"/>
            <a:ext cx="8623300" cy="1473200"/>
          </a:xfrm>
          <a:prstGeom prst="rect">
            <a:avLst/>
          </a:prstGeom>
        </p:spPr>
      </p:pic>
      <p:pic>
        <p:nvPicPr>
          <p:cNvPr id="7" name="Picture 6"/>
          <p:cNvPicPr>
            <a:picLocks noChangeAspect="1"/>
          </p:cNvPicPr>
          <p:nvPr/>
        </p:nvPicPr>
        <p:blipFill>
          <a:blip r:embed="rId4"/>
          <a:stretch>
            <a:fillRect/>
          </a:stretch>
        </p:blipFill>
        <p:spPr>
          <a:xfrm>
            <a:off x="5680825" y="2641600"/>
            <a:ext cx="5257800" cy="1752600"/>
          </a:xfrm>
          <a:prstGeom prst="rect">
            <a:avLst/>
          </a:prstGeom>
        </p:spPr>
      </p:pic>
    </p:spTree>
    <p:extLst>
      <p:ext uri="{BB962C8B-B14F-4D97-AF65-F5344CB8AC3E}">
        <p14:creationId xmlns:p14="http://schemas.microsoft.com/office/powerpoint/2010/main" val="13027213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60350" y="812800"/>
            <a:ext cx="11671300" cy="5232400"/>
          </a:xfrm>
          <a:prstGeom prst="rect">
            <a:avLst/>
          </a:prstGeom>
        </p:spPr>
      </p:pic>
    </p:spTree>
    <p:extLst>
      <p:ext uri="{BB962C8B-B14F-4D97-AF65-F5344CB8AC3E}">
        <p14:creationId xmlns:p14="http://schemas.microsoft.com/office/powerpoint/2010/main" val="7563592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58005" y="138896"/>
            <a:ext cx="9201640" cy="6338341"/>
          </a:xfrm>
          <a:prstGeom prst="rect">
            <a:avLst/>
          </a:prstGeom>
        </p:spPr>
      </p:pic>
      <p:pic>
        <p:nvPicPr>
          <p:cNvPr id="3" name="Picture 2"/>
          <p:cNvPicPr>
            <a:picLocks noChangeAspect="1"/>
          </p:cNvPicPr>
          <p:nvPr/>
        </p:nvPicPr>
        <p:blipFill>
          <a:blip r:embed="rId3"/>
          <a:stretch>
            <a:fillRect/>
          </a:stretch>
        </p:blipFill>
        <p:spPr>
          <a:xfrm>
            <a:off x="231493" y="703583"/>
            <a:ext cx="1955800" cy="4991100"/>
          </a:xfrm>
          <a:prstGeom prst="rect">
            <a:avLst/>
          </a:prstGeom>
        </p:spPr>
      </p:pic>
    </p:spTree>
    <p:extLst>
      <p:ext uri="{BB962C8B-B14F-4D97-AF65-F5344CB8AC3E}">
        <p14:creationId xmlns:p14="http://schemas.microsoft.com/office/powerpoint/2010/main" val="11745442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pic>
        <p:nvPicPr>
          <p:cNvPr id="3" name="Picture 2"/>
          <p:cNvPicPr>
            <a:picLocks noChangeAspect="1"/>
          </p:cNvPicPr>
          <p:nvPr/>
        </p:nvPicPr>
        <p:blipFill>
          <a:blip r:embed="rId2"/>
          <a:stretch>
            <a:fillRect/>
          </a:stretch>
        </p:blipFill>
        <p:spPr>
          <a:xfrm>
            <a:off x="1141413" y="2828925"/>
            <a:ext cx="6057900" cy="1600200"/>
          </a:xfrm>
          <a:prstGeom prst="rect">
            <a:avLst/>
          </a:prstGeom>
        </p:spPr>
      </p:pic>
      <p:pic>
        <p:nvPicPr>
          <p:cNvPr id="4" name="Picture 3"/>
          <p:cNvPicPr>
            <a:picLocks noChangeAspect="1"/>
          </p:cNvPicPr>
          <p:nvPr/>
        </p:nvPicPr>
        <p:blipFill>
          <a:blip r:embed="rId3"/>
          <a:stretch>
            <a:fillRect/>
          </a:stretch>
        </p:blipFill>
        <p:spPr>
          <a:xfrm>
            <a:off x="7732711" y="2828925"/>
            <a:ext cx="3314700" cy="1892300"/>
          </a:xfrm>
          <a:prstGeom prst="rect">
            <a:avLst/>
          </a:prstGeom>
        </p:spPr>
      </p:pic>
      <p:pic>
        <p:nvPicPr>
          <p:cNvPr id="5" name="Picture 4"/>
          <p:cNvPicPr>
            <a:picLocks noChangeAspect="1"/>
          </p:cNvPicPr>
          <p:nvPr/>
        </p:nvPicPr>
        <p:blipFill>
          <a:blip r:embed="rId4"/>
          <a:stretch>
            <a:fillRect/>
          </a:stretch>
        </p:blipFill>
        <p:spPr>
          <a:xfrm>
            <a:off x="1284287" y="4930775"/>
            <a:ext cx="2108200" cy="1168400"/>
          </a:xfrm>
          <a:prstGeom prst="rect">
            <a:avLst/>
          </a:prstGeom>
        </p:spPr>
      </p:pic>
    </p:spTree>
    <p:extLst>
      <p:ext uri="{BB962C8B-B14F-4D97-AF65-F5344CB8AC3E}">
        <p14:creationId xmlns:p14="http://schemas.microsoft.com/office/powerpoint/2010/main" val="328827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analysis</a:t>
            </a:r>
            <a:endParaRPr lang="en-US" dirty="0"/>
          </a:p>
        </p:txBody>
      </p:sp>
      <p:sp>
        <p:nvSpPr>
          <p:cNvPr id="4" name="Content Placeholder 3"/>
          <p:cNvSpPr>
            <a:spLocks noGrp="1"/>
          </p:cNvSpPr>
          <p:nvPr>
            <p:ph idx="1"/>
          </p:nvPr>
        </p:nvSpPr>
        <p:spPr/>
        <p:txBody>
          <a:bodyPr/>
          <a:lstStyle/>
          <a:p>
            <a:r>
              <a:rPr lang="en-US" dirty="0" smtClean="0"/>
              <a:t>Didn’t want to game the trading to beat buy and hold</a:t>
            </a:r>
          </a:p>
          <a:p>
            <a:r>
              <a:rPr lang="en-US" dirty="0" smtClean="0"/>
              <a:t>RSI is clearly more important feature (4.2x)</a:t>
            </a:r>
          </a:p>
          <a:p>
            <a:r>
              <a:rPr lang="en-US" dirty="0" smtClean="0"/>
              <a:t>2 hour data produced 12x more data points for learning</a:t>
            </a:r>
          </a:p>
          <a:p>
            <a:r>
              <a:rPr lang="en-US" dirty="0" smtClean="0"/>
              <a:t>Classification accuracy was 95.4% &gt;&gt; 50% naïve</a:t>
            </a:r>
          </a:p>
          <a:p>
            <a:r>
              <a:rPr lang="en-US" dirty="0" smtClean="0"/>
              <a:t>Volume plays a key role (21%)</a:t>
            </a:r>
          </a:p>
          <a:p>
            <a:endParaRPr lang="en-US" dirty="0"/>
          </a:p>
        </p:txBody>
      </p:sp>
    </p:spTree>
    <p:extLst>
      <p:ext uri="{BB962C8B-B14F-4D97-AF65-F5344CB8AC3E}">
        <p14:creationId xmlns:p14="http://schemas.microsoft.com/office/powerpoint/2010/main" val="16255019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a:t>This project was able to label a Bitcoin dataset with </a:t>
            </a:r>
            <a:r>
              <a:rPr lang="en-US" dirty="0" smtClean="0"/>
              <a:t>a </a:t>
            </a:r>
            <a:r>
              <a:rPr lang="en-US" dirty="0"/>
              <a:t>trading algorithm built on a combination of multiple </a:t>
            </a:r>
            <a:r>
              <a:rPr lang="en-US" dirty="0" smtClean="0"/>
              <a:t>technical </a:t>
            </a:r>
            <a:r>
              <a:rPr lang="en-US" dirty="0"/>
              <a:t>indicators. </a:t>
            </a:r>
            <a:endParaRPr lang="en-US" dirty="0" smtClean="0"/>
          </a:p>
          <a:p>
            <a:r>
              <a:rPr lang="en-US" dirty="0" smtClean="0"/>
              <a:t>The </a:t>
            </a:r>
            <a:r>
              <a:rPr lang="en-US" dirty="0"/>
              <a:t>labeled data was </a:t>
            </a:r>
            <a:r>
              <a:rPr lang="en-US" dirty="0" smtClean="0"/>
              <a:t>used </a:t>
            </a:r>
            <a:r>
              <a:rPr lang="en-US" dirty="0"/>
              <a:t>to successfully train a stochastic gradient boost algorithm, `XGBOOST` yielding a 95.4% </a:t>
            </a:r>
            <a:r>
              <a:rPr lang="en-US" dirty="0" smtClean="0"/>
              <a:t>accuracy. </a:t>
            </a:r>
          </a:p>
          <a:p>
            <a:r>
              <a:rPr lang="en-US" dirty="0" smtClean="0"/>
              <a:t>RSI </a:t>
            </a:r>
            <a:r>
              <a:rPr lang="en-US" dirty="0"/>
              <a:t>proved to be the more important </a:t>
            </a:r>
            <a:r>
              <a:rPr lang="en-US" dirty="0" smtClean="0"/>
              <a:t>technical </a:t>
            </a:r>
            <a:r>
              <a:rPr lang="en-US" dirty="0"/>
              <a:t>indicator in classifying trading strategy. These results are limited to this dataset.</a:t>
            </a:r>
          </a:p>
        </p:txBody>
      </p:sp>
    </p:spTree>
    <p:extLst>
      <p:ext uri="{BB962C8B-B14F-4D97-AF65-F5344CB8AC3E}">
        <p14:creationId xmlns:p14="http://schemas.microsoft.com/office/powerpoint/2010/main" val="9214253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lstStyle/>
          <a:p>
            <a:r>
              <a:rPr lang="en-US" dirty="0"/>
              <a:t>adding additional technical indicators to </a:t>
            </a:r>
            <a:r>
              <a:rPr lang="en-US" dirty="0" smtClean="0"/>
              <a:t>determine </a:t>
            </a:r>
            <a:r>
              <a:rPr lang="en-US" dirty="0"/>
              <a:t>which ones provide the most value in determining trading strategy</a:t>
            </a:r>
            <a:r>
              <a:rPr lang="en-US" dirty="0" smtClean="0"/>
              <a:t>, </a:t>
            </a:r>
          </a:p>
          <a:p>
            <a:r>
              <a:rPr lang="en-US" dirty="0" smtClean="0"/>
              <a:t>incorporating </a:t>
            </a:r>
            <a:r>
              <a:rPr lang="en-US" dirty="0"/>
              <a:t>other cryptocurrency price history to determine if feature importance is the same</a:t>
            </a:r>
            <a:r>
              <a:rPr lang="en-US" dirty="0" smtClean="0"/>
              <a:t>,</a:t>
            </a:r>
          </a:p>
          <a:p>
            <a:r>
              <a:rPr lang="en-US" dirty="0" smtClean="0"/>
              <a:t>automate </a:t>
            </a:r>
            <a:r>
              <a:rPr lang="en-US" dirty="0"/>
              <a:t>data </a:t>
            </a:r>
            <a:r>
              <a:rPr lang="en-US" dirty="0" smtClean="0"/>
              <a:t>acquisition, </a:t>
            </a:r>
            <a:r>
              <a:rPr lang="en-US" dirty="0"/>
              <a:t>labeling, and training of algorithm</a:t>
            </a:r>
            <a:r>
              <a:rPr lang="en-US" dirty="0" smtClean="0"/>
              <a:t>,</a:t>
            </a:r>
          </a:p>
          <a:p>
            <a:r>
              <a:rPr lang="en-US" dirty="0" smtClean="0"/>
              <a:t>develop </a:t>
            </a:r>
            <a:r>
              <a:rPr lang="en-US" dirty="0"/>
              <a:t>a </a:t>
            </a:r>
            <a:r>
              <a:rPr lang="en-US" dirty="0" err="1"/>
              <a:t>webservice</a:t>
            </a:r>
            <a:r>
              <a:rPr lang="en-US" dirty="0"/>
              <a:t> to provide trading strategy for given date range.</a:t>
            </a:r>
          </a:p>
        </p:txBody>
      </p:sp>
    </p:spTree>
    <p:extLst>
      <p:ext uri="{BB962C8B-B14F-4D97-AF65-F5344CB8AC3E}">
        <p14:creationId xmlns:p14="http://schemas.microsoft.com/office/powerpoint/2010/main" val="652072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r>
              <a:rPr lang="en-US" dirty="0" smtClean="0"/>
              <a:t>When should I enter or exit a cryptocurrency bitcoin market?</a:t>
            </a:r>
          </a:p>
          <a:p>
            <a:r>
              <a:rPr lang="en-US" dirty="0" smtClean="0"/>
              <a:t>Is it a good time to buy?</a:t>
            </a:r>
          </a:p>
          <a:p>
            <a:r>
              <a:rPr lang="en-US" dirty="0" smtClean="0"/>
              <a:t>Is it a good time to sell?</a:t>
            </a:r>
          </a:p>
          <a:p>
            <a:endParaRPr lang="en-US" dirty="0"/>
          </a:p>
        </p:txBody>
      </p:sp>
    </p:spTree>
    <p:extLst>
      <p:ext uri="{BB962C8B-B14F-4D97-AF65-F5344CB8AC3E}">
        <p14:creationId xmlns:p14="http://schemas.microsoft.com/office/powerpoint/2010/main" val="18061184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idx="1"/>
          </p:nvPr>
        </p:nvSpPr>
        <p:spPr/>
        <p:txBody>
          <a:bodyPr/>
          <a:lstStyle/>
          <a:p>
            <a:r>
              <a:rPr lang="en-US" dirty="0" smtClean="0"/>
              <a:t>Bitcoin is a volatile asset</a:t>
            </a:r>
          </a:p>
          <a:p>
            <a:r>
              <a:rPr lang="en-US" dirty="0" smtClean="0"/>
              <a:t>Difficult to find granular time series data</a:t>
            </a:r>
          </a:p>
          <a:p>
            <a:r>
              <a:rPr lang="en-US" dirty="0" smtClean="0"/>
              <a:t>No labeled data available</a:t>
            </a:r>
            <a:endParaRPr lang="en-US" dirty="0"/>
          </a:p>
        </p:txBody>
      </p:sp>
    </p:spTree>
    <p:extLst>
      <p:ext uri="{BB962C8B-B14F-4D97-AF65-F5344CB8AC3E}">
        <p14:creationId xmlns:p14="http://schemas.microsoft.com/office/powerpoint/2010/main" val="10918407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227303" cy="1905000"/>
          </a:xfrm>
        </p:spPr>
        <p:txBody>
          <a:bodyPr/>
          <a:lstStyle/>
          <a:p>
            <a:r>
              <a:rPr lang="en-US" dirty="0" err="1" smtClean="0"/>
              <a:t>Coinbase</a:t>
            </a:r>
            <a:r>
              <a:rPr lang="en-US" dirty="0" smtClean="0"/>
              <a:t> dataset</a:t>
            </a:r>
            <a:endParaRPr lang="en-US" dirty="0"/>
          </a:p>
        </p:txBody>
      </p:sp>
      <p:sp>
        <p:nvSpPr>
          <p:cNvPr id="6" name="Content Placeholder 5"/>
          <p:cNvSpPr>
            <a:spLocks noGrp="1"/>
          </p:cNvSpPr>
          <p:nvPr>
            <p:ph idx="1"/>
          </p:nvPr>
        </p:nvSpPr>
        <p:spPr>
          <a:xfrm>
            <a:off x="1141413" y="2667000"/>
            <a:ext cx="5227303" cy="2723148"/>
          </a:xfrm>
        </p:spPr>
        <p:txBody>
          <a:bodyPr/>
          <a:lstStyle/>
          <a:p>
            <a:r>
              <a:rPr lang="en-US" dirty="0" err="1" smtClean="0"/>
              <a:t>Kaggle</a:t>
            </a:r>
            <a:r>
              <a:rPr lang="en-US" dirty="0" smtClean="0"/>
              <a:t> dataset</a:t>
            </a:r>
          </a:p>
          <a:p>
            <a:r>
              <a:rPr lang="en-US" dirty="0" smtClean="0"/>
              <a:t>1 minute granularity</a:t>
            </a:r>
          </a:p>
          <a:p>
            <a:r>
              <a:rPr lang="en-US" dirty="0" smtClean="0"/>
              <a:t>Resample for 2 </a:t>
            </a:r>
            <a:r>
              <a:rPr lang="en-US" dirty="0" err="1" smtClean="0"/>
              <a:t>hr</a:t>
            </a:r>
            <a:r>
              <a:rPr lang="en-US" dirty="0" smtClean="0"/>
              <a:t> and daily closing price</a:t>
            </a:r>
            <a:endParaRPr lang="en-US" dirty="0"/>
          </a:p>
        </p:txBody>
      </p:sp>
      <p:pic>
        <p:nvPicPr>
          <p:cNvPr id="4" name="Picture 3"/>
          <p:cNvPicPr>
            <a:picLocks noChangeAspect="1"/>
          </p:cNvPicPr>
          <p:nvPr/>
        </p:nvPicPr>
        <p:blipFill>
          <a:blip r:embed="rId2"/>
          <a:stretch>
            <a:fillRect/>
          </a:stretch>
        </p:blipFill>
        <p:spPr>
          <a:xfrm>
            <a:off x="7368842" y="984250"/>
            <a:ext cx="4000500" cy="3060700"/>
          </a:xfrm>
          <a:prstGeom prst="rect">
            <a:avLst/>
          </a:prstGeom>
        </p:spPr>
      </p:pic>
      <p:pic>
        <p:nvPicPr>
          <p:cNvPr id="5" name="Picture 4"/>
          <p:cNvPicPr>
            <a:picLocks noChangeAspect="1"/>
          </p:cNvPicPr>
          <p:nvPr/>
        </p:nvPicPr>
        <p:blipFill>
          <a:blip r:embed="rId3"/>
          <a:stretch>
            <a:fillRect/>
          </a:stretch>
        </p:blipFill>
        <p:spPr>
          <a:xfrm>
            <a:off x="0" y="5645370"/>
            <a:ext cx="12192000" cy="990213"/>
          </a:xfrm>
          <a:prstGeom prst="rect">
            <a:avLst/>
          </a:prstGeom>
        </p:spPr>
      </p:pic>
    </p:spTree>
    <p:extLst>
      <p:ext uri="{BB962C8B-B14F-4D97-AF65-F5344CB8AC3E}">
        <p14:creationId xmlns:p14="http://schemas.microsoft.com/office/powerpoint/2010/main" val="13065482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Label data</a:t>
            </a:r>
            <a:endParaRPr lang="en-US" dirty="0"/>
          </a:p>
        </p:txBody>
      </p:sp>
      <p:sp>
        <p:nvSpPr>
          <p:cNvPr id="3" name="Content Placeholder 2"/>
          <p:cNvSpPr>
            <a:spLocks noGrp="1"/>
          </p:cNvSpPr>
          <p:nvPr>
            <p:ph idx="1"/>
          </p:nvPr>
        </p:nvSpPr>
        <p:spPr/>
        <p:txBody>
          <a:bodyPr/>
          <a:lstStyle/>
          <a:p>
            <a:r>
              <a:rPr lang="en-US" dirty="0" smtClean="0"/>
              <a:t>Leverage technical indicators and algorithm to indicate trading strategy (buy, sell, do nothing)</a:t>
            </a:r>
          </a:p>
          <a:p>
            <a:r>
              <a:rPr lang="en-US" dirty="0" smtClean="0"/>
              <a:t>Validate trading strategy against a buy and hold strategy and visual inspection</a:t>
            </a:r>
            <a:endParaRPr lang="en-US" dirty="0"/>
          </a:p>
        </p:txBody>
      </p:sp>
    </p:spTree>
    <p:extLst>
      <p:ext uri="{BB962C8B-B14F-4D97-AF65-F5344CB8AC3E}">
        <p14:creationId xmlns:p14="http://schemas.microsoft.com/office/powerpoint/2010/main" val="12419955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Bollinger band (BB) and relative strength indicator (RSI)</a:t>
            </a:r>
            <a:br>
              <a:rPr lang="en-US" dirty="0" smtClean="0"/>
            </a:br>
            <a:r>
              <a:rPr lang="en-US" dirty="0" smtClean="0"/>
              <a:t>Trading strategy algorithm</a:t>
            </a:r>
            <a:endParaRPr lang="en-US" dirty="0"/>
          </a:p>
        </p:txBody>
      </p:sp>
      <p:pic>
        <p:nvPicPr>
          <p:cNvPr id="5" name="Picture 4"/>
          <p:cNvPicPr>
            <a:picLocks noChangeAspect="1"/>
          </p:cNvPicPr>
          <p:nvPr/>
        </p:nvPicPr>
        <p:blipFill>
          <a:blip r:embed="rId2"/>
          <a:stretch>
            <a:fillRect/>
          </a:stretch>
        </p:blipFill>
        <p:spPr>
          <a:xfrm>
            <a:off x="0" y="2748868"/>
            <a:ext cx="12192000" cy="1360264"/>
          </a:xfrm>
          <a:prstGeom prst="rect">
            <a:avLst/>
          </a:prstGeom>
        </p:spPr>
      </p:pic>
      <p:pic>
        <p:nvPicPr>
          <p:cNvPr id="6" name="Picture 5"/>
          <p:cNvPicPr>
            <a:picLocks noChangeAspect="1"/>
          </p:cNvPicPr>
          <p:nvPr/>
        </p:nvPicPr>
        <p:blipFill>
          <a:blip r:embed="rId3"/>
          <a:stretch>
            <a:fillRect/>
          </a:stretch>
        </p:blipFill>
        <p:spPr>
          <a:xfrm>
            <a:off x="0" y="4230688"/>
            <a:ext cx="12153900" cy="2197100"/>
          </a:xfrm>
          <a:prstGeom prst="rect">
            <a:avLst/>
          </a:prstGeom>
        </p:spPr>
      </p:pic>
    </p:spTree>
    <p:extLst>
      <p:ext uri="{BB962C8B-B14F-4D97-AF65-F5344CB8AC3E}">
        <p14:creationId xmlns:p14="http://schemas.microsoft.com/office/powerpoint/2010/main" val="3304989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394682" y="1093065"/>
            <a:ext cx="4192355" cy="4630647"/>
          </a:xfrm>
          <a:prstGeom prst="rect">
            <a:avLst/>
          </a:prstGeom>
        </p:spPr>
      </p:pic>
      <p:sp>
        <p:nvSpPr>
          <p:cNvPr id="7" name="Line Callout 1 6"/>
          <p:cNvSpPr/>
          <p:nvPr/>
        </p:nvSpPr>
        <p:spPr>
          <a:xfrm>
            <a:off x="1371600" y="942975"/>
            <a:ext cx="4343400" cy="1100138"/>
          </a:xfrm>
          <a:prstGeom prst="borderCallout1">
            <a:avLst>
              <a:gd name="adj1" fmla="val 18750"/>
              <a:gd name="adj2" fmla="val 105653"/>
              <a:gd name="adj3" fmla="val 129590"/>
              <a:gd name="adj4" fmla="val 1745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Close Price</a:t>
            </a:r>
          </a:p>
          <a:p>
            <a:pPr algn="ctr"/>
            <a:r>
              <a:rPr lang="en-US" dirty="0" smtClean="0"/>
              <a:t>Bollinger Band (High, Middle, Low)</a:t>
            </a:r>
            <a:endParaRPr lang="en-US" dirty="0"/>
          </a:p>
        </p:txBody>
      </p:sp>
      <p:sp>
        <p:nvSpPr>
          <p:cNvPr id="8" name="Line Callout 1 7"/>
          <p:cNvSpPr/>
          <p:nvPr/>
        </p:nvSpPr>
        <p:spPr>
          <a:xfrm>
            <a:off x="1371600" y="3358453"/>
            <a:ext cx="4343400" cy="1100138"/>
          </a:xfrm>
          <a:prstGeom prst="borderCallout1">
            <a:avLst>
              <a:gd name="adj1" fmla="val 18750"/>
              <a:gd name="adj2" fmla="val 105653"/>
              <a:gd name="adj3" fmla="val 141278"/>
              <a:gd name="adj4" fmla="val 1653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RSI with</a:t>
            </a:r>
          </a:p>
          <a:p>
            <a:pPr algn="ctr"/>
            <a:r>
              <a:rPr lang="en-US" dirty="0" smtClean="0"/>
              <a:t>Oversold and Overbought Indicators</a:t>
            </a:r>
          </a:p>
        </p:txBody>
      </p:sp>
    </p:spTree>
    <p:extLst>
      <p:ext uri="{BB962C8B-B14F-4D97-AF65-F5344CB8AC3E}">
        <p14:creationId xmlns:p14="http://schemas.microsoft.com/office/powerpoint/2010/main" val="7520942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49767" y="0"/>
            <a:ext cx="10492466" cy="6858000"/>
          </a:xfrm>
          <a:prstGeom prst="rect">
            <a:avLst/>
          </a:prstGeom>
        </p:spPr>
      </p:pic>
    </p:spTree>
    <p:extLst>
      <p:ext uri="{BB962C8B-B14F-4D97-AF65-F5344CB8AC3E}">
        <p14:creationId xmlns:p14="http://schemas.microsoft.com/office/powerpoint/2010/main" val="12416625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3486" y="0"/>
            <a:ext cx="10725027" cy="6858000"/>
          </a:xfrm>
          <a:prstGeom prst="rect">
            <a:avLst/>
          </a:prstGeom>
        </p:spPr>
      </p:pic>
    </p:spTree>
    <p:extLst>
      <p:ext uri="{BB962C8B-B14F-4D97-AF65-F5344CB8AC3E}">
        <p14:creationId xmlns:p14="http://schemas.microsoft.com/office/powerpoint/2010/main" val="101966682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308</TotalTime>
  <Words>407</Words>
  <Application>Microsoft Macintosh PowerPoint</Application>
  <PresentationFormat>Widescreen</PresentationFormat>
  <Paragraphs>54</Paragraphs>
  <Slides>16</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Calibri</vt:lpstr>
      <vt:lpstr>Century Gothic</vt:lpstr>
      <vt:lpstr>Arial</vt:lpstr>
      <vt:lpstr>Mesh</vt:lpstr>
      <vt:lpstr>Automated trading strategy</vt:lpstr>
      <vt:lpstr>Questions</vt:lpstr>
      <vt:lpstr>challenges</vt:lpstr>
      <vt:lpstr>Coinbase dataset</vt:lpstr>
      <vt:lpstr>Label data</vt:lpstr>
      <vt:lpstr>Bollinger band (BB) and relative strength indicator (RSI) Trading strategy algorithm</vt:lpstr>
      <vt:lpstr>PowerPoint Presentation</vt:lpstr>
      <vt:lpstr>PowerPoint Presentation</vt:lpstr>
      <vt:lpstr>PowerPoint Presentation</vt:lpstr>
      <vt:lpstr>Learn signals with stochastic gradient boost algorithm (xgboost)</vt:lpstr>
      <vt:lpstr>PowerPoint Presentation</vt:lpstr>
      <vt:lpstr>PowerPoint Presentation</vt:lpstr>
      <vt:lpstr>results</vt:lpstr>
      <vt:lpstr>analysis</vt:lpstr>
      <vt:lpstr>conclusion</vt:lpstr>
      <vt:lpstr>Future work</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trading strategy</dc:title>
  <dc:creator>matt baldree</dc:creator>
  <cp:lastModifiedBy>matt baldree</cp:lastModifiedBy>
  <cp:revision>12</cp:revision>
  <dcterms:created xsi:type="dcterms:W3CDTF">2017-12-05T18:46:15Z</dcterms:created>
  <dcterms:modified xsi:type="dcterms:W3CDTF">2017-12-07T03:43:51Z</dcterms:modified>
</cp:coreProperties>
</file>